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431"/>
    <a:srgbClr val="0000FF"/>
    <a:srgbClr val="FFFF99"/>
    <a:srgbClr val="BFF6BC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>
        <p:scale>
          <a:sx n="90" d="100"/>
          <a:sy n="90" d="100"/>
        </p:scale>
        <p:origin x="-7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FF0000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ie/url?sa=i&amp;rct=j&amp;q=&amp;esrc=s&amp;source=images&amp;cd=&amp;cad=rja&amp;uact=8&amp;ved=0CAcQjRw&amp;url=http%3A%2F%2Fmoodle.schoolnet.lk%2Ffile.php%2F21%2Fbiotechnology%2Fferment.htm&amp;ei=SrZdVZiKOOaE7gaHnYCoDA&amp;psig=AFQjCNHdwZxv7k9qjzkkCf5LJ8EEI1-U7Q&amp;ust=143229122994426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e/url?sa=i&amp;rct=j&amp;q=&amp;esrc=s&amp;source=images&amp;cd=&amp;cad=rja&amp;uact=8&amp;ved=0CAcQjRw&amp;url=http%3A%2F%2Fwww.livebinders.com%2Fplay%2Fplay%3Fid%3D273897&amp;ei=XbhdVeeTPKHN7Qbg14D4Ag&amp;psig=AFQjCNHZt4zuTPRaasgiSKmAXLw75l0O9Q&amp;ust=143229168635090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e/url?sa=i&amp;rct=j&amp;q=&amp;esrc=s&amp;source=images&amp;cd=&amp;cad=rja&amp;uact=8&amp;ved=0CAcQjRw&amp;url=http%3A%2F%2Fdatadrivenjournalism.net%2Fresources%2Fwhen_should_i_use_logarithmic_scales_in_my_charts_and_graphs&amp;ei=Tr1dVcKiJoXe7Aat7YPIBA&amp;psig=AFQjCNHcLL0J-Q807qkAJEbeU36KD3worA&amp;ust=143229306633647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ie/url?sa=i&amp;rct=j&amp;q=&amp;esrc=s&amp;source=images&amp;cd=&amp;cad=rja&amp;uact=8&amp;ved=0CAcQjRw&amp;url=http%3A%2F%2Fdatadrivenjournalism.net%2Fresources%2Fwhen_should_i_use_logarithmic_scales_in_my_charts_and_graphs&amp;ei=Tr1dVcKiJoXe7Aat7YPIBA&amp;psig=AFQjCNHcLL0J-Q807qkAJEbeU36KD3worA&amp;ust=143229306633647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ie/url?sa=i&amp;rct=j&amp;q=&amp;esrc=s&amp;source=images&amp;cd=&amp;cad=rja&amp;uact=8&amp;ved=0CAcQjRw&amp;url=http%3A%2F%2Fwww.arabslab.com%2Fvb%2Farchive%2Findex.php%2Ft-2728.html&amp;ei=abNdVZa6LqSy7Qbd64O4Bg&amp;psig=AFQjCNEvcEZpFtPnVPUR3uczHtizptaHJw&amp;ust=143229052846543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Growth &amp; Metabolism of Micro-organisms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Fermenters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619672" y="1223481"/>
            <a:ext cx="6120680" cy="5013614"/>
            <a:chOff x="1619672" y="1223481"/>
            <a:chExt cx="6120680" cy="5013614"/>
          </a:xfrm>
        </p:grpSpPr>
        <p:sp>
          <p:nvSpPr>
            <p:cNvPr id="7" name="Rectangle 6"/>
            <p:cNvSpPr/>
            <p:nvPr/>
          </p:nvSpPr>
          <p:spPr>
            <a:xfrm>
              <a:off x="1619672" y="1223481"/>
              <a:ext cx="6120680" cy="50136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0" name="Picture 2" descr="http://moodle.schoolnet.lk/file.php/21/assets/images/ks4/fermenter.gif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223481"/>
              <a:ext cx="6120680" cy="5013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27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Fermenters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Fermenters or bioreactors are used to grow micro-organisms on a huge scale.</a:t>
            </a:r>
          </a:p>
          <a:p>
            <a:r>
              <a:rPr lang="en-GB" dirty="0" smtClean="0"/>
              <a:t>They are usually computer controlled to help keep environmental conditions as stable as possible.</a:t>
            </a:r>
          </a:p>
          <a:p>
            <a:r>
              <a:rPr lang="en-GB" dirty="0" smtClean="0"/>
              <a:t>The fermenter has sensors which can measure factors which need to be controlled and appropriate changes can be made in order to keep conditions at the </a:t>
            </a:r>
            <a:r>
              <a:rPr lang="en-GB" b="1" u="sng" dirty="0" smtClean="0"/>
              <a:t>optimum level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5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Micro-organism Growth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Growth is the irreversible increase in dry biomass.</a:t>
            </a:r>
          </a:p>
          <a:p>
            <a:r>
              <a:rPr lang="en-GB" dirty="0" smtClean="0"/>
              <a:t>However, in microbes we measure growth by measuring the increase in cell numbers over a given period of time.</a:t>
            </a:r>
          </a:p>
          <a:p>
            <a:r>
              <a:rPr lang="en-GB" dirty="0" smtClean="0"/>
              <a:t>This results in a four phase growth pattern.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4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Micro-organism Growth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611560" y="1340768"/>
            <a:ext cx="8001679" cy="5040560"/>
            <a:chOff x="611560" y="1340768"/>
            <a:chExt cx="8001679" cy="5040560"/>
          </a:xfrm>
        </p:grpSpPr>
        <p:pic>
          <p:nvPicPr>
            <p:cNvPr id="3074" name="Picture 2" descr="http://academic.pgcc.edu/~kroberts/Lecture/Chapter%206/06-20_MicrobialGrowth_L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340768"/>
              <a:ext cx="8001679" cy="50405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155725" y="1495417"/>
              <a:ext cx="1368152" cy="4104456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26300" y="1495417"/>
              <a:ext cx="1368152" cy="410445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05085" y="1495417"/>
              <a:ext cx="3240360" cy="4104456"/>
            </a:xfrm>
            <a:prstGeom prst="rect">
              <a:avLst/>
            </a:prstGeom>
            <a:solidFill>
              <a:schemeClr val="accent4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53655" y="1502201"/>
              <a:ext cx="1296144" cy="4104456"/>
            </a:xfrm>
            <a:prstGeom prst="rect">
              <a:avLst/>
            </a:prstGeom>
            <a:solidFill>
              <a:schemeClr val="accent6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891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Micro-organism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u="sng" dirty="0" smtClean="0"/>
              <a:t>lag phase</a:t>
            </a:r>
            <a:r>
              <a:rPr lang="en-GB" b="1" dirty="0" smtClean="0"/>
              <a:t> </a:t>
            </a:r>
            <a:r>
              <a:rPr lang="en-GB" dirty="0" smtClean="0"/>
              <a:t>shows very little increase in cell number as the cells adjust to the conditions.</a:t>
            </a:r>
          </a:p>
          <a:p>
            <a:r>
              <a:rPr lang="en-GB" dirty="0" smtClean="0"/>
              <a:t>At this stage there is an increase in metabolic activity as they induce new enzymes to metabolise the substrate.</a:t>
            </a:r>
          </a:p>
          <a:p>
            <a:r>
              <a:rPr lang="en-GB" dirty="0" smtClean="0"/>
              <a:t>At this stage there is no cell division.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2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Micro-organism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b="1" u="sng" dirty="0" smtClean="0"/>
              <a:t>log phase</a:t>
            </a:r>
            <a:r>
              <a:rPr lang="en-GB" b="1" dirty="0" smtClean="0"/>
              <a:t> </a:t>
            </a:r>
            <a:r>
              <a:rPr lang="en-GB" dirty="0" smtClean="0"/>
              <a:t>(exponential phase) is when the cells grow and multiply as fast as they can.</a:t>
            </a:r>
          </a:p>
          <a:p>
            <a:r>
              <a:rPr lang="en-GB" dirty="0" smtClean="0"/>
              <a:t>This is very much dependant on the culture medium and the environmental factors.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Linear Scales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16</a:t>
            </a:fld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534435" y="1268760"/>
            <a:ext cx="7791004" cy="5044512"/>
            <a:chOff x="534435" y="1268760"/>
            <a:chExt cx="7791004" cy="5044512"/>
          </a:xfrm>
        </p:grpSpPr>
        <p:pic>
          <p:nvPicPr>
            <p:cNvPr id="4098" name="Picture 2" descr="http://blogs-images.forbes.com/naomirobbins/files/2012/01/linear_log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7" t="6804" b="55146"/>
            <a:stretch/>
          </p:blipFill>
          <p:spPr bwMode="auto">
            <a:xfrm>
              <a:off x="903767" y="1268760"/>
              <a:ext cx="7421672" cy="4270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Group 21"/>
            <p:cNvGrpSpPr/>
            <p:nvPr/>
          </p:nvGrpSpPr>
          <p:grpSpPr>
            <a:xfrm>
              <a:off x="1454390" y="5539450"/>
              <a:ext cx="6632658" cy="773822"/>
              <a:chOff x="1454390" y="5539450"/>
              <a:chExt cx="6632658" cy="77382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454390" y="5539450"/>
                <a:ext cx="6632658" cy="369332"/>
                <a:chOff x="1454390" y="5539450"/>
                <a:chExt cx="6632658" cy="369332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1454390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0</a:t>
                  </a:r>
                  <a:endParaRPr lang="en-GB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969079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1</a:t>
                  </a:r>
                  <a:endParaRPr lang="en-GB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2494401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2</a:t>
                  </a:r>
                  <a:endParaRPr lang="en-GB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3027933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  <a:endParaRPr lang="en-GB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3539601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4</a:t>
                  </a:r>
                  <a:endParaRPr lang="en-GB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067944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5</a:t>
                  </a:r>
                  <a:endParaRPr lang="en-GB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593337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6</a:t>
                  </a:r>
                  <a:endParaRPr lang="en-GB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113144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7</a:t>
                  </a:r>
                  <a:endParaRPr lang="en-GB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633277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8</a:t>
                  </a:r>
                  <a:endParaRPr lang="en-GB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6156176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9</a:t>
                  </a:r>
                  <a:endParaRPr lang="en-GB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620123" y="553945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10</a:t>
                  </a:r>
                  <a:endParaRPr lang="en-GB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164288" y="553945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11</a:t>
                  </a:r>
                  <a:endParaRPr lang="en-GB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7668344" y="553945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12</a:t>
                  </a:r>
                  <a:endParaRPr lang="en-GB" dirty="0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3690444" y="5943940"/>
                <a:ext cx="13749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Time (hours)</a:t>
                </a:r>
                <a:endParaRPr lang="en-GB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 rot="16200000">
              <a:off x="-318555" y="3273878"/>
              <a:ext cx="2075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Number of Bacteria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54234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Micro-organism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Because of the rapid increase in cell numbers in this stage, it is often difficult to represent this on normal graph paper with normal scales.</a:t>
            </a:r>
          </a:p>
          <a:p>
            <a:r>
              <a:rPr lang="en-GB" dirty="0" smtClean="0"/>
              <a:t>The best way to solve this is to use a </a:t>
            </a:r>
            <a:r>
              <a:rPr lang="en-GB" b="1" u="sng" dirty="0" smtClean="0"/>
              <a:t>log scale</a:t>
            </a:r>
            <a:r>
              <a:rPr lang="en-GB" dirty="0" smtClean="0"/>
              <a:t> where the scale increases exponentially at each interval on the y-axis.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 Scale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18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349767" y="1345407"/>
            <a:ext cx="8015485" cy="4819897"/>
            <a:chOff x="349767" y="1345407"/>
            <a:chExt cx="8015485" cy="4819897"/>
          </a:xfrm>
        </p:grpSpPr>
        <p:pic>
          <p:nvPicPr>
            <p:cNvPr id="5122" name="Picture 2" descr="http://blogs-images.forbes.com/naomirobbins/files/2012/01/linear_log.jpg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2" t="56515" b="6236"/>
            <a:stretch/>
          </p:blipFill>
          <p:spPr bwMode="auto">
            <a:xfrm>
              <a:off x="719099" y="1345407"/>
              <a:ext cx="7646153" cy="4046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1303495" y="5391482"/>
              <a:ext cx="6868905" cy="773822"/>
              <a:chOff x="1454390" y="5539450"/>
              <a:chExt cx="6632658" cy="77382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454390" y="5539450"/>
                <a:ext cx="6632658" cy="369332"/>
                <a:chOff x="1454390" y="5539450"/>
                <a:chExt cx="6632658" cy="369332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1454390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0</a:t>
                  </a:r>
                  <a:endParaRPr lang="en-GB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969079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1</a:t>
                  </a:r>
                  <a:endParaRPr lang="en-GB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494401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2</a:t>
                  </a:r>
                  <a:endParaRPr lang="en-GB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3027933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3</a:t>
                  </a:r>
                  <a:endParaRPr lang="en-GB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3539601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4</a:t>
                  </a:r>
                  <a:endParaRPr lang="en-GB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4067944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5</a:t>
                  </a:r>
                  <a:endParaRPr lang="en-GB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593337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6</a:t>
                  </a:r>
                  <a:endParaRPr lang="en-GB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113144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7</a:t>
                  </a:r>
                  <a:endParaRPr lang="en-GB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633277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8</a:t>
                  </a:r>
                  <a:endParaRPr lang="en-GB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156176" y="553945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/>
                    <a:t>9</a:t>
                  </a:r>
                  <a:endParaRPr lang="en-GB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620123" y="553945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10</a:t>
                  </a:r>
                  <a:endParaRPr lang="en-GB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7164288" y="553945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11</a:t>
                  </a:r>
                  <a:endParaRPr lang="en-GB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7668344" y="5539450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dirty="0" smtClean="0"/>
                    <a:t>12</a:t>
                  </a:r>
                  <a:endParaRPr lang="en-GB" dirty="0"/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3690444" y="5943940"/>
                <a:ext cx="13749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Time (hours)</a:t>
                </a:r>
                <a:endParaRPr lang="en-GB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 rot="16200000">
              <a:off x="-503223" y="3129862"/>
              <a:ext cx="2075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Number of Bacteria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16771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Micro-organism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u="sng" dirty="0" smtClean="0"/>
              <a:t>stationary phase</a:t>
            </a:r>
            <a:r>
              <a:rPr lang="en-GB" b="1" dirty="0" smtClean="0"/>
              <a:t> </a:t>
            </a:r>
            <a:r>
              <a:rPr lang="en-GB" dirty="0" smtClean="0"/>
              <a:t>takes place as the nutrients begin to run out or toxic products begin to accumulate.</a:t>
            </a:r>
          </a:p>
          <a:p>
            <a:r>
              <a:rPr lang="en-GB" dirty="0" smtClean="0"/>
              <a:t>At this point the number of cells </a:t>
            </a:r>
            <a:r>
              <a:rPr lang="en-GB" dirty="0"/>
              <a:t>d</a:t>
            </a:r>
            <a:r>
              <a:rPr lang="en-GB" dirty="0" smtClean="0"/>
              <a:t>ying is equal to the number of new cells being produced.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Micro-organisms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Micro-organisms are organised into prokaryotes and eukaryotes.</a:t>
            </a:r>
          </a:p>
          <a:p>
            <a:r>
              <a:rPr lang="en-GB" dirty="0" smtClean="0"/>
              <a:t>Prokaryotes include bacteria and </a:t>
            </a:r>
            <a:r>
              <a:rPr lang="en-GB" dirty="0" err="1" smtClean="0"/>
              <a:t>archaea</a:t>
            </a:r>
            <a:r>
              <a:rPr lang="en-GB" dirty="0" smtClean="0"/>
              <a:t> (including thermophiles).</a:t>
            </a:r>
          </a:p>
          <a:p>
            <a:r>
              <a:rPr lang="en-GB" dirty="0"/>
              <a:t>Eukaryotes include fungi (yeast), algae and protozoans.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Micro-organism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final phase is the </a:t>
            </a:r>
            <a:r>
              <a:rPr lang="en-GB" b="1" u="sng" dirty="0" smtClean="0"/>
              <a:t>death phase</a:t>
            </a:r>
            <a:r>
              <a:rPr lang="en-GB" dirty="0" smtClean="0"/>
              <a:t> when the number of cells dying exceeds the number of new cells being produced.</a:t>
            </a:r>
          </a:p>
          <a:p>
            <a:r>
              <a:rPr lang="en-GB" dirty="0" smtClean="0"/>
              <a:t>At this point there is a lack of substrate to support new cells or the products are so toxic that they can no longer survive.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Controlling 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microbes show two forms of metabolism.</a:t>
            </a:r>
          </a:p>
          <a:p>
            <a:r>
              <a:rPr lang="en-GB" dirty="0" smtClean="0"/>
              <a:t>Primary metabolism happens during the first 2 phases of growth (lag and log phases).</a:t>
            </a:r>
          </a:p>
          <a:p>
            <a:r>
              <a:rPr lang="en-GB" dirty="0" smtClean="0"/>
              <a:t>The organism is producing </a:t>
            </a:r>
            <a:r>
              <a:rPr lang="en-GB" b="1" u="sng" dirty="0" smtClean="0"/>
              <a:t>primary metabolites</a:t>
            </a:r>
            <a:r>
              <a:rPr lang="en-GB" b="1" dirty="0" smtClean="0"/>
              <a:t> </a:t>
            </a:r>
            <a:r>
              <a:rPr lang="en-GB" dirty="0" smtClean="0"/>
              <a:t>which are needed for growth, e.g. amino acids.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7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Secondary metabolism happens in the last 2 stages of growth (stationary and death phases).</a:t>
            </a:r>
          </a:p>
          <a:p>
            <a:r>
              <a:rPr lang="en-GB" dirty="0" smtClean="0"/>
              <a:t>It produces secondary metabolites which are not required for growth.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They </a:t>
            </a:r>
            <a:r>
              <a:rPr lang="en-GB" dirty="0" smtClean="0"/>
              <a:t>may be used to gain an advantage, e.g. producing antibiotics which will inhibit or kill other microbes competing for the same resources.</a:t>
            </a:r>
          </a:p>
          <a:p>
            <a:r>
              <a:rPr lang="en-GB" dirty="0" smtClean="0"/>
              <a:t>Some of these secondary metabolites can be useful to humans, and so these microbes are harvested on an industrial scale to mass produce </a:t>
            </a:r>
            <a:r>
              <a:rPr lang="en-GB" smtClean="0"/>
              <a:t>the product.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Micro-organisms can control their metabolic regulation by inducing or inhibiting enzymes, and by inhibiting the end product.</a:t>
            </a:r>
          </a:p>
          <a:p>
            <a:r>
              <a:rPr lang="en-GB" dirty="0" smtClean="0"/>
              <a:t>When metabolites are being produced on an industrial scale extra precursors, inducers or inhibitors may need to be added to ensure the correct substance is produced.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5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precursor is acted on by an enzyme to produce a continuous supply of the next metabolite.</a:t>
            </a:r>
          </a:p>
          <a:p>
            <a:r>
              <a:rPr lang="en-GB" dirty="0" smtClean="0"/>
              <a:t>The inducer is the next metabolite which causes a specific enzyme to be made, and this will then produce the desired substance.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67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Metabolism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26</a:t>
            </a:fld>
            <a:endParaRPr lang="en-GB"/>
          </a:p>
        </p:txBody>
      </p:sp>
      <p:sp>
        <p:nvSpPr>
          <p:cNvPr id="7" name="Hexagon 6"/>
          <p:cNvSpPr/>
          <p:nvPr/>
        </p:nvSpPr>
        <p:spPr>
          <a:xfrm>
            <a:off x="107504" y="3529645"/>
            <a:ext cx="2016224" cy="792088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Substance 1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>
            <a:endCxn id="11" idx="3"/>
          </p:cNvCxnSpPr>
          <p:nvPr/>
        </p:nvCxnSpPr>
        <p:spPr>
          <a:xfrm>
            <a:off x="2123728" y="3925689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exagon 10"/>
          <p:cNvSpPr/>
          <p:nvPr/>
        </p:nvSpPr>
        <p:spPr>
          <a:xfrm>
            <a:off x="2411760" y="3529645"/>
            <a:ext cx="2016224" cy="792088"/>
          </a:xfrm>
          <a:prstGeom prst="hexag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Substance 2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4716016" y="3529645"/>
            <a:ext cx="2016224" cy="792088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Substance 3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Hexagon 14"/>
          <p:cNvSpPr/>
          <p:nvPr/>
        </p:nvSpPr>
        <p:spPr>
          <a:xfrm>
            <a:off x="7020272" y="3529645"/>
            <a:ext cx="2016224" cy="79208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Substance 4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27984" y="3925689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732240" y="3925689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endCxn id="11" idx="3"/>
          </p:cNvCxnSpPr>
          <p:nvPr/>
        </p:nvCxnSpPr>
        <p:spPr>
          <a:xfrm rot="16200000" flipH="1">
            <a:off x="1853698" y="3367627"/>
            <a:ext cx="828092" cy="28803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619672" y="2665549"/>
            <a:ext cx="1224136" cy="43204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Enzyme P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4" name="Curved Connector 23"/>
          <p:cNvCxnSpPr/>
          <p:nvPr/>
        </p:nvCxnSpPr>
        <p:spPr>
          <a:xfrm rot="16200000" flipH="1">
            <a:off x="4193958" y="3367627"/>
            <a:ext cx="828092" cy="28803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809388" y="2665549"/>
            <a:ext cx="1332148" cy="43204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Enzyme Q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6" name="Curved Connector 25"/>
          <p:cNvCxnSpPr/>
          <p:nvPr/>
        </p:nvCxnSpPr>
        <p:spPr>
          <a:xfrm rot="16200000" flipH="1">
            <a:off x="6450736" y="3367626"/>
            <a:ext cx="828092" cy="28803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6066166" y="2665548"/>
            <a:ext cx="1332148" cy="43204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Enzyme 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498" y="478026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Precursor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97934" y="478026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Inducer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24870" y="4787860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Final product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066166" y="2449525"/>
            <a:ext cx="1332148" cy="864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111172" y="2485529"/>
            <a:ext cx="1242137" cy="792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307770" y="3472194"/>
            <a:ext cx="1332148" cy="8640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352776" y="3508198"/>
            <a:ext cx="1242137" cy="792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Bent Arrow 42"/>
          <p:cNvSpPr/>
          <p:nvPr/>
        </p:nvSpPr>
        <p:spPr>
          <a:xfrm rot="16200000" flipH="1">
            <a:off x="6513743" y="1945965"/>
            <a:ext cx="702078" cy="684075"/>
          </a:xfrm>
          <a:prstGeom prst="ben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Explosion 1 37"/>
          <p:cNvSpPr/>
          <p:nvPr/>
        </p:nvSpPr>
        <p:spPr>
          <a:xfrm>
            <a:off x="6523385" y="1098132"/>
            <a:ext cx="2304256" cy="1368150"/>
          </a:xfrm>
          <a:prstGeom prst="irregularSeal1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Inhibitor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Smiley Face 43"/>
          <p:cNvSpPr/>
          <p:nvPr/>
        </p:nvSpPr>
        <p:spPr>
          <a:xfrm>
            <a:off x="6784828" y="4787860"/>
            <a:ext cx="1586115" cy="1586115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omic Sans MS" pitchFamily="66" charset="0"/>
              </a:rPr>
              <a:t>Final product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1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3.7037E-6 L -0.20486 -0.08403 " pathEditMode="relative" rAng="0" ptsTypes="AA">
                                      <p:cBhvr>
                                        <p:cTn id="1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-4213"/>
                                    </p:animMotion>
                                    <p:animRot by="1500000">
                                      <p:cBhvr>
                                        <p:cTn id="1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5" grpId="0" animBg="1"/>
      <p:bldP spid="23" grpId="0" animBg="1"/>
      <p:bldP spid="25" grpId="0" animBg="1"/>
      <p:bldP spid="27" grpId="0" animBg="1"/>
      <p:bldP spid="28" grpId="0"/>
      <p:bldP spid="29" grpId="0"/>
      <p:bldP spid="30" grpId="0"/>
      <p:bldP spid="43" grpId="0" animBg="1"/>
      <p:bldP spid="38" grpId="0" animBg="1"/>
      <p:bldP spid="44" grpId="0" animBg="1"/>
      <p:bldP spid="4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this example Substance 1 acts as the </a:t>
            </a:r>
            <a:r>
              <a:rPr lang="en-GB" b="1" u="sng" dirty="0" smtClean="0"/>
              <a:t>precursor</a:t>
            </a:r>
            <a:r>
              <a:rPr lang="en-GB" dirty="0" smtClean="0"/>
              <a:t> and will be acted upon by enzyme P to produce a steady supply of substance 2.</a:t>
            </a:r>
          </a:p>
          <a:p>
            <a:r>
              <a:rPr lang="en-GB" dirty="0" smtClean="0"/>
              <a:t>Substance 2 acts as the </a:t>
            </a:r>
            <a:r>
              <a:rPr lang="en-GB" b="1" u="sng" dirty="0" smtClean="0"/>
              <a:t>inducer</a:t>
            </a:r>
            <a:r>
              <a:rPr lang="en-GB" dirty="0" smtClean="0"/>
              <a:t> because it induces the supply of enzyme Q which is needed to produce the final product, substance 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mtClean="0"/>
              <a:t>Substance </a:t>
            </a:r>
            <a:r>
              <a:rPr lang="en-GB" dirty="0" smtClean="0"/>
              <a:t>3 would normally be acted on by enzyme R to produce substance 4, but in this case we add an inhibitor, which inhibits enzyme R, to prevent this from happening.</a:t>
            </a:r>
          </a:p>
          <a:p>
            <a:r>
              <a:rPr lang="en-GB" dirty="0" smtClean="0"/>
              <a:t>This allows substance 3 to be the final product which is what we require.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0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Micro-organisms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Micro-organisms are able to make use of a huge range of substrates for metabolism and produce a huge range of products.</a:t>
            </a:r>
          </a:p>
          <a:p>
            <a:r>
              <a:rPr lang="en-GB" dirty="0" smtClean="0"/>
              <a:t>This means they can inhabit just about every possible environment there is.</a:t>
            </a:r>
          </a:p>
          <a:p>
            <a:r>
              <a:rPr lang="en-GB" dirty="0" smtClean="0"/>
              <a:t>Because of the huge variety of products they produce, micro-organisms can be used to make products useful to us.</a:t>
            </a:r>
          </a:p>
          <a:p>
            <a:r>
              <a:rPr lang="en-GB" dirty="0" smtClean="0"/>
              <a:t>Examples of this include bread, wine, etc. which are products of yeast.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Micro-organisms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More recently we have started to use micro-organisms on an industrial scale to produce a great many products.</a:t>
            </a:r>
          </a:p>
          <a:p>
            <a:r>
              <a:rPr lang="en-GB" dirty="0" smtClean="0"/>
              <a:t>We use micro-organisms for this because:</a:t>
            </a:r>
          </a:p>
          <a:p>
            <a:pPr lvl="1"/>
            <a:r>
              <a:rPr lang="en-GB" dirty="0" smtClean="0"/>
              <a:t>They reproduce very quickly.</a:t>
            </a:r>
          </a:p>
          <a:p>
            <a:pPr lvl="1"/>
            <a:r>
              <a:rPr lang="en-GB" dirty="0" smtClean="0"/>
              <a:t>They produce a huge variety of products.</a:t>
            </a:r>
          </a:p>
          <a:p>
            <a:pPr lvl="1"/>
            <a:r>
              <a:rPr lang="en-GB" dirty="0" smtClean="0"/>
              <a:t>They are easy to grow.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2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of Metabolism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Micro-organisms are useful because we can control their metabolism relatively easily.</a:t>
            </a:r>
          </a:p>
          <a:p>
            <a:r>
              <a:rPr lang="en-GB" dirty="0" smtClean="0"/>
              <a:t>By carefully controlling their growth medium and their environmental conditions, we can influence what is produced.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many types of growth medium including:</a:t>
            </a:r>
          </a:p>
          <a:p>
            <a:pPr lvl="1"/>
            <a:r>
              <a:rPr lang="en-GB" dirty="0" smtClean="0"/>
              <a:t>Liquid media which we call broth.</a:t>
            </a:r>
          </a:p>
          <a:p>
            <a:pPr lvl="1"/>
            <a:r>
              <a:rPr lang="en-GB" dirty="0" smtClean="0"/>
              <a:t>Solid media which we call agar jelly.</a:t>
            </a:r>
          </a:p>
          <a:p>
            <a:r>
              <a:rPr lang="en-GB" dirty="0" smtClean="0"/>
              <a:t>These contain the essential nutrients which the micro-organisms will use in their metabolism.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3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of Metabolism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environmental conditions in which the micro-organisms are grown also need to be very carefully controlled.</a:t>
            </a:r>
          </a:p>
          <a:p>
            <a:r>
              <a:rPr lang="en-GB" dirty="0" smtClean="0"/>
              <a:t>These include:</a:t>
            </a:r>
          </a:p>
          <a:p>
            <a:pPr lvl="1"/>
            <a:r>
              <a:rPr lang="en-GB" dirty="0" smtClean="0"/>
              <a:t>pH</a:t>
            </a:r>
          </a:p>
          <a:p>
            <a:pPr lvl="1"/>
            <a:r>
              <a:rPr lang="en-GB" dirty="0" smtClean="0"/>
              <a:t>Temperature</a:t>
            </a:r>
          </a:p>
          <a:p>
            <a:pPr lvl="1"/>
            <a:r>
              <a:rPr lang="en-GB" dirty="0" smtClean="0"/>
              <a:t>Oxygen concentration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important, when preparing culture media, that </a:t>
            </a:r>
            <a:r>
              <a:rPr lang="en-GB" b="1" u="sng" dirty="0" err="1" smtClean="0"/>
              <a:t>aeseptic</a:t>
            </a:r>
            <a:r>
              <a:rPr lang="en-GB" b="1" u="sng" dirty="0" smtClean="0"/>
              <a:t> techniques</a:t>
            </a:r>
            <a:r>
              <a:rPr lang="en-GB" b="1" dirty="0" smtClean="0"/>
              <a:t> </a:t>
            </a:r>
            <a:r>
              <a:rPr lang="en-GB" dirty="0" smtClean="0"/>
              <a:t>are used.</a:t>
            </a:r>
          </a:p>
          <a:p>
            <a:r>
              <a:rPr lang="en-GB" dirty="0" smtClean="0"/>
              <a:t>This involves preventing contamination by keeping things sterile.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1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Aeseptic</a:t>
            </a:r>
            <a:r>
              <a:rPr lang="en-GB" dirty="0" smtClean="0"/>
              <a:t> Techniques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Thursday, 21 May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  <p:pic>
        <p:nvPicPr>
          <p:cNvPr id="1028" name="Picture 4" descr="http://www.arabslab.com/vb/uploaded/8_11195597457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6"/>
          <a:stretch/>
        </p:blipFill>
        <p:spPr bwMode="auto">
          <a:xfrm>
            <a:off x="1763688" y="1340768"/>
            <a:ext cx="5407522" cy="503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08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2797</TotalTime>
  <Words>1145</Words>
  <Application>Microsoft Office PowerPoint</Application>
  <PresentationFormat>On-screen Show (4:3)</PresentationFormat>
  <Paragraphs>210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Higher Biology</vt:lpstr>
      <vt:lpstr>Micro-organisms</vt:lpstr>
      <vt:lpstr>Micro-organisms</vt:lpstr>
      <vt:lpstr>Micro-organisms</vt:lpstr>
      <vt:lpstr>Control of Metabolism</vt:lpstr>
      <vt:lpstr>Control of Metabolism</vt:lpstr>
      <vt:lpstr>Control of Metabolism</vt:lpstr>
      <vt:lpstr>Environmental Conditions</vt:lpstr>
      <vt:lpstr>Aeseptic Techniques</vt:lpstr>
      <vt:lpstr>Fermenters</vt:lpstr>
      <vt:lpstr>Fermenters</vt:lpstr>
      <vt:lpstr>Micro-organism Growth</vt:lpstr>
      <vt:lpstr>Micro-organism Growth</vt:lpstr>
      <vt:lpstr>Micro-organism Growth</vt:lpstr>
      <vt:lpstr>Micro-organism Growth</vt:lpstr>
      <vt:lpstr>Linear Scales</vt:lpstr>
      <vt:lpstr>Micro-organism Growth</vt:lpstr>
      <vt:lpstr>Log Scale</vt:lpstr>
      <vt:lpstr>Micro-organism Growth</vt:lpstr>
      <vt:lpstr>Micro-organism Growth</vt:lpstr>
      <vt:lpstr>Controlling Metabolism</vt:lpstr>
      <vt:lpstr>Controlling Metabolism</vt:lpstr>
      <vt:lpstr>Controlling Metabolism</vt:lpstr>
      <vt:lpstr>Controlling Metabolism</vt:lpstr>
      <vt:lpstr>Controlling Metabolism</vt:lpstr>
      <vt:lpstr>Controlling Metabolism</vt:lpstr>
      <vt:lpstr>Controlling Metabolism</vt:lpstr>
      <vt:lpstr>Controlling Metabolism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201</cp:revision>
  <dcterms:created xsi:type="dcterms:W3CDTF">2014-09-10T08:40:26Z</dcterms:created>
  <dcterms:modified xsi:type="dcterms:W3CDTF">2015-05-21T14:07:56Z</dcterms:modified>
</cp:coreProperties>
</file>